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300" autoAdjust="0"/>
  </p:normalViewPr>
  <p:slideViewPr>
    <p:cSldViewPr snapToGrid="0" snapToObjects="1">
      <p:cViewPr varScale="1">
        <p:scale>
          <a:sx n="72" d="100"/>
          <a:sy n="72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554" cy="46608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201" y="1"/>
            <a:ext cx="3038554" cy="46608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F1B1F97-B87F-4740-9821-93089BCD629B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207" y="4473793"/>
            <a:ext cx="5607991" cy="3660373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30320"/>
            <a:ext cx="3038554" cy="46608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201" y="8830320"/>
            <a:ext cx="3038554" cy="46608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C5BF2A41-8AC8-49B3-833A-4802CB8086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720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7456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957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89775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5226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5998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79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52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6623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452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36632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99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285F0-12BB-6F4D-84E2-61D31E34E4AD}" type="datetimeFigureOut">
              <a:rPr lang="es-ES_tradnl" smtClean="0"/>
              <a:t>12/07/2024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3CADC-92A8-2B4E-96A4-061DC831458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442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949545" y="355589"/>
            <a:ext cx="6253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>
                <a:latin typeface="Bangla Sangam MN" charset="0"/>
                <a:ea typeface="Bangla Sangam MN" charset="0"/>
                <a:cs typeface="Bangla Sangam MN" charset="0"/>
              </a:rPr>
              <a:t>ORGANIGRAMA GENERAL</a:t>
            </a:r>
          </a:p>
          <a:p>
            <a:pPr algn="ctr"/>
            <a:r>
              <a:rPr lang="es-ES_tradnl" sz="1200" b="1" dirty="0">
                <a:latin typeface="Bangla Sangam MN" charset="0"/>
                <a:ea typeface="Bangla Sangam MN" charset="0"/>
                <a:cs typeface="Bangla Sangam MN" charset="0"/>
              </a:rPr>
              <a:t>ESTRUCTURA ORGANIZACIONAL JUNIO 2024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830186" y="217089"/>
            <a:ext cx="83909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effectLst/>
                <a:latin typeface="Arial" charset="0"/>
                <a:ea typeface="Calibri" charset="0"/>
              </a:rPr>
              <a:t>COMISIÓN ESTATAL DE LOS DERECHOS HUMANOS DEL ESTADO DE CHIHUAHUA</a:t>
            </a:r>
            <a:r>
              <a:rPr lang="es-ES_tradnl" sz="1200" dirty="0">
                <a:effectLst/>
              </a:rPr>
              <a:t> </a:t>
            </a:r>
            <a:endParaRPr lang="es-ES_tradnl" sz="1200" dirty="0"/>
          </a:p>
        </p:txBody>
      </p:sp>
      <p:sp>
        <p:nvSpPr>
          <p:cNvPr id="115" name="CuadroTexto 114"/>
          <p:cNvSpPr txBox="1"/>
          <p:nvPr/>
        </p:nvSpPr>
        <p:spPr>
          <a:xfrm>
            <a:off x="4389880" y="1010697"/>
            <a:ext cx="2709539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100" b="1" dirty="0"/>
              <a:t>PRESIDENCIA</a:t>
            </a:r>
          </a:p>
        </p:txBody>
      </p:sp>
      <p:sp>
        <p:nvSpPr>
          <p:cNvPr id="147" name="CuadroTexto 146"/>
          <p:cNvSpPr txBox="1"/>
          <p:nvPr/>
        </p:nvSpPr>
        <p:spPr>
          <a:xfrm>
            <a:off x="2554220" y="2159408"/>
            <a:ext cx="1590284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SECRETARÍA TÉCNICA EJECUTIVA</a:t>
            </a:r>
          </a:p>
        </p:txBody>
      </p:sp>
      <p:sp>
        <p:nvSpPr>
          <p:cNvPr id="149" name="CuadroTexto 148"/>
          <p:cNvSpPr txBox="1"/>
          <p:nvPr/>
        </p:nvSpPr>
        <p:spPr>
          <a:xfrm>
            <a:off x="4406394" y="2151201"/>
            <a:ext cx="108614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DIRECCIÓN JURÍDICA</a:t>
            </a:r>
          </a:p>
        </p:txBody>
      </p:sp>
      <p:sp>
        <p:nvSpPr>
          <p:cNvPr id="151" name="CuadroTexto 150"/>
          <p:cNvSpPr txBox="1"/>
          <p:nvPr/>
        </p:nvSpPr>
        <p:spPr>
          <a:xfrm>
            <a:off x="6098057" y="2156979"/>
            <a:ext cx="165847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DIRECCIÓN DE SERVICIOS ADMINISTRATIVOS</a:t>
            </a:r>
          </a:p>
        </p:txBody>
      </p:sp>
      <p:sp>
        <p:nvSpPr>
          <p:cNvPr id="152" name="CuadroTexto 151"/>
          <p:cNvSpPr txBox="1"/>
          <p:nvPr/>
        </p:nvSpPr>
        <p:spPr>
          <a:xfrm>
            <a:off x="8061062" y="2156474"/>
            <a:ext cx="1564325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DIRECCIÓN DE CONTROL ANÁLISIS Y EVALUACIÓN</a:t>
            </a:r>
          </a:p>
        </p:txBody>
      </p:sp>
      <p:sp>
        <p:nvSpPr>
          <p:cNvPr id="154" name="CuadroTexto 153"/>
          <p:cNvSpPr txBox="1"/>
          <p:nvPr/>
        </p:nvSpPr>
        <p:spPr>
          <a:xfrm>
            <a:off x="1112049" y="2166908"/>
            <a:ext cx="1230802" cy="400110"/>
          </a:xfrm>
          <a:prstGeom prst="rect">
            <a:avLst/>
          </a:prstGeom>
          <a:noFill/>
          <a:ln>
            <a:solidFill>
              <a:schemeClr val="accent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ÓRGANO INTERNO DE CONTROL</a:t>
            </a:r>
            <a:endParaRPr lang="es-ES_tradnl" sz="1000" dirty="0"/>
          </a:p>
        </p:txBody>
      </p:sp>
      <p:sp>
        <p:nvSpPr>
          <p:cNvPr id="155" name="CuadroTexto 154"/>
          <p:cNvSpPr txBox="1"/>
          <p:nvPr/>
        </p:nvSpPr>
        <p:spPr>
          <a:xfrm>
            <a:off x="3524324" y="3244102"/>
            <a:ext cx="207813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 CAPACITACI</a:t>
            </a:r>
            <a:r>
              <a:rPr lang="en-US" sz="1000" dirty="0"/>
              <a:t>Ó</a:t>
            </a:r>
            <a:r>
              <a:rPr lang="es-ES_tradnl" sz="1000" dirty="0"/>
              <a:t>N, PROMOCI</a:t>
            </a:r>
            <a:r>
              <a:rPr lang="en-US" sz="1000" dirty="0"/>
              <a:t>Ó</a:t>
            </a:r>
            <a:r>
              <a:rPr lang="es-ES_tradnl" sz="1000" dirty="0"/>
              <a:t>N Y DIFUSI</a:t>
            </a:r>
            <a:r>
              <a:rPr lang="en-US" sz="1000" dirty="0"/>
              <a:t>Ó</a:t>
            </a:r>
            <a:r>
              <a:rPr lang="es-ES_tradnl" sz="1000" dirty="0"/>
              <a:t>N</a:t>
            </a:r>
          </a:p>
        </p:txBody>
      </p:sp>
      <p:sp>
        <p:nvSpPr>
          <p:cNvPr id="157" name="CuadroTexto 156"/>
          <p:cNvSpPr txBox="1"/>
          <p:nvPr/>
        </p:nvSpPr>
        <p:spPr>
          <a:xfrm>
            <a:off x="3519587" y="2623635"/>
            <a:ext cx="2078137" cy="5539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 TECNOLOGÍAS DE LA INFORMACIÓN Y COMUNICACIÓN “DH-NET”</a:t>
            </a:r>
          </a:p>
        </p:txBody>
      </p:sp>
      <p:sp>
        <p:nvSpPr>
          <p:cNvPr id="158" name="CuadroTexto 157"/>
          <p:cNvSpPr txBox="1"/>
          <p:nvPr/>
        </p:nvSpPr>
        <p:spPr>
          <a:xfrm>
            <a:off x="3534719" y="4395912"/>
            <a:ext cx="206774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DE SEGUIMIENTO A RESOLUCIONES</a:t>
            </a:r>
          </a:p>
        </p:txBody>
      </p:sp>
      <p:sp>
        <p:nvSpPr>
          <p:cNvPr id="159" name="CuadroTexto 158"/>
          <p:cNvSpPr txBox="1"/>
          <p:nvPr/>
        </p:nvSpPr>
        <p:spPr>
          <a:xfrm>
            <a:off x="6264790" y="1711157"/>
            <a:ext cx="2938322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DE TRANSPARENCIA E INFORMACI</a:t>
            </a:r>
            <a:r>
              <a:rPr lang="en-US" sz="1000" dirty="0"/>
              <a:t>ÓN</a:t>
            </a:r>
            <a:endParaRPr lang="es-ES_tradnl" sz="1000" dirty="0"/>
          </a:p>
        </p:txBody>
      </p:sp>
      <p:sp>
        <p:nvSpPr>
          <p:cNvPr id="160" name="CuadroTexto 159"/>
          <p:cNvSpPr txBox="1"/>
          <p:nvPr/>
        </p:nvSpPr>
        <p:spPr>
          <a:xfrm>
            <a:off x="3542488" y="4051722"/>
            <a:ext cx="2068629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IGUALDAD DE GÉNERO</a:t>
            </a:r>
          </a:p>
        </p:txBody>
      </p:sp>
      <p:sp>
        <p:nvSpPr>
          <p:cNvPr id="161" name="CuadroTexto 160"/>
          <p:cNvSpPr txBox="1"/>
          <p:nvPr/>
        </p:nvSpPr>
        <p:spPr>
          <a:xfrm>
            <a:off x="3539835" y="4869397"/>
            <a:ext cx="2062627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DE INFORMACIÓN INSTITUCIONAL Y ESTADÍSTICA</a:t>
            </a:r>
          </a:p>
        </p:txBody>
      </p:sp>
      <p:sp>
        <p:nvSpPr>
          <p:cNvPr id="162" name="CuadroTexto 161"/>
          <p:cNvSpPr txBox="1"/>
          <p:nvPr/>
        </p:nvSpPr>
        <p:spPr>
          <a:xfrm>
            <a:off x="6103280" y="2625642"/>
            <a:ext cx="165847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 RECURSOS HUMANOS</a:t>
            </a:r>
          </a:p>
        </p:txBody>
      </p:sp>
      <p:sp>
        <p:nvSpPr>
          <p:cNvPr id="164" name="CuadroTexto 163"/>
          <p:cNvSpPr txBox="1"/>
          <p:nvPr/>
        </p:nvSpPr>
        <p:spPr>
          <a:xfrm>
            <a:off x="6099105" y="3572931"/>
            <a:ext cx="165847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  ADQUISICIONES Y MTTO.</a:t>
            </a:r>
          </a:p>
        </p:txBody>
      </p:sp>
      <p:sp>
        <p:nvSpPr>
          <p:cNvPr id="165" name="CuadroTexto 164"/>
          <p:cNvSpPr txBox="1"/>
          <p:nvPr/>
        </p:nvSpPr>
        <p:spPr>
          <a:xfrm>
            <a:off x="6103700" y="3094305"/>
            <a:ext cx="1658622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DE FINANZAS Y DE CONTABILIDAD</a:t>
            </a:r>
          </a:p>
        </p:txBody>
      </p:sp>
      <p:sp>
        <p:nvSpPr>
          <p:cNvPr id="166" name="CuadroTexto 165"/>
          <p:cNvSpPr txBox="1"/>
          <p:nvPr/>
        </p:nvSpPr>
        <p:spPr>
          <a:xfrm>
            <a:off x="6114776" y="4524809"/>
            <a:ext cx="165348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 INFORMÁTICA</a:t>
            </a:r>
          </a:p>
        </p:txBody>
      </p:sp>
      <p:sp>
        <p:nvSpPr>
          <p:cNvPr id="167" name="CuadroTexto 166"/>
          <p:cNvSpPr txBox="1"/>
          <p:nvPr/>
        </p:nvSpPr>
        <p:spPr>
          <a:xfrm>
            <a:off x="8066524" y="2624312"/>
            <a:ext cx="157356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</a:t>
            </a:r>
          </a:p>
          <a:p>
            <a:pPr algn="ctr"/>
            <a:r>
              <a:rPr lang="es-ES_tradnl" sz="1000" dirty="0"/>
              <a:t>ORIENTACIÓN Y QUEJAS</a:t>
            </a:r>
          </a:p>
        </p:txBody>
      </p:sp>
      <p:sp>
        <p:nvSpPr>
          <p:cNvPr id="168" name="CuadroTexto 167"/>
          <p:cNvSpPr txBox="1"/>
          <p:nvPr/>
        </p:nvSpPr>
        <p:spPr>
          <a:xfrm>
            <a:off x="8056879" y="3572931"/>
            <a:ext cx="1564325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VISITADUR</a:t>
            </a:r>
            <a:r>
              <a:rPr lang="en-US" sz="1000" dirty="0"/>
              <a:t>í</a:t>
            </a:r>
            <a:r>
              <a:rPr lang="es-ES_tradnl" sz="1000" dirty="0"/>
              <a:t>AS GENERALES</a:t>
            </a:r>
          </a:p>
        </p:txBody>
      </p:sp>
      <p:sp>
        <p:nvSpPr>
          <p:cNvPr id="169" name="CuadroTexto 168"/>
          <p:cNvSpPr txBox="1"/>
          <p:nvPr/>
        </p:nvSpPr>
        <p:spPr>
          <a:xfrm>
            <a:off x="8056879" y="3905287"/>
            <a:ext cx="155424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VISITADUR</a:t>
            </a:r>
            <a:r>
              <a:rPr lang="en-US" sz="1000" dirty="0"/>
              <a:t>ÍAS CERESOS Y SPM</a:t>
            </a:r>
            <a:endParaRPr lang="es-ES_tradnl" sz="1000" dirty="0"/>
          </a:p>
        </p:txBody>
      </p:sp>
      <p:sp>
        <p:nvSpPr>
          <p:cNvPr id="170" name="CuadroTexto 169"/>
          <p:cNvSpPr txBox="1"/>
          <p:nvPr/>
        </p:nvSpPr>
        <p:spPr>
          <a:xfrm>
            <a:off x="3539835" y="5328820"/>
            <a:ext cx="2060054" cy="24622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 ARCHIVO</a:t>
            </a:r>
          </a:p>
        </p:txBody>
      </p:sp>
      <p:sp>
        <p:nvSpPr>
          <p:cNvPr id="171" name="CuadroTexto 170"/>
          <p:cNvSpPr txBox="1"/>
          <p:nvPr/>
        </p:nvSpPr>
        <p:spPr>
          <a:xfrm>
            <a:off x="1244698" y="5779704"/>
            <a:ext cx="1922908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OFICINA CIUDAD JUÁREZ</a:t>
            </a:r>
          </a:p>
        </p:txBody>
      </p:sp>
      <p:sp>
        <p:nvSpPr>
          <p:cNvPr id="172" name="CuadroTexto 171"/>
          <p:cNvSpPr txBox="1"/>
          <p:nvPr/>
        </p:nvSpPr>
        <p:spPr>
          <a:xfrm>
            <a:off x="3289125" y="5782553"/>
            <a:ext cx="1922908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OFICINA NUEVO CASAS GRANDES</a:t>
            </a:r>
          </a:p>
        </p:txBody>
      </p:sp>
      <p:sp>
        <p:nvSpPr>
          <p:cNvPr id="173" name="CuadroTexto 172"/>
          <p:cNvSpPr txBox="1"/>
          <p:nvPr/>
        </p:nvSpPr>
        <p:spPr>
          <a:xfrm>
            <a:off x="5433308" y="5779705"/>
            <a:ext cx="1922908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OFICINA CUAUHTÉMOC</a:t>
            </a:r>
          </a:p>
        </p:txBody>
      </p:sp>
      <p:sp>
        <p:nvSpPr>
          <p:cNvPr id="174" name="CuadroTexto 173"/>
          <p:cNvSpPr txBox="1"/>
          <p:nvPr/>
        </p:nvSpPr>
        <p:spPr>
          <a:xfrm>
            <a:off x="7527613" y="5779704"/>
            <a:ext cx="1862460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OFICINA DELICIAS</a:t>
            </a:r>
          </a:p>
        </p:txBody>
      </p:sp>
      <p:sp>
        <p:nvSpPr>
          <p:cNvPr id="175" name="CuadroTexto 174"/>
          <p:cNvSpPr txBox="1"/>
          <p:nvPr/>
        </p:nvSpPr>
        <p:spPr>
          <a:xfrm>
            <a:off x="9621918" y="5768415"/>
            <a:ext cx="1785320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OFICINA HIDALGO DEL PARRAL</a:t>
            </a:r>
          </a:p>
        </p:txBody>
      </p:sp>
      <p:sp>
        <p:nvSpPr>
          <p:cNvPr id="176" name="CuadroTexto 175"/>
          <p:cNvSpPr txBox="1"/>
          <p:nvPr/>
        </p:nvSpPr>
        <p:spPr>
          <a:xfrm>
            <a:off x="6263330" y="1381007"/>
            <a:ext cx="1437703" cy="24622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CONSEJO CONSULTIVO</a:t>
            </a:r>
          </a:p>
        </p:txBody>
      </p:sp>
      <p:cxnSp>
        <p:nvCxnSpPr>
          <p:cNvPr id="177" name="Conector recto 176"/>
          <p:cNvCxnSpPr/>
          <p:nvPr/>
        </p:nvCxnSpPr>
        <p:spPr>
          <a:xfrm>
            <a:off x="5749869" y="1281337"/>
            <a:ext cx="0" cy="52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recto 177"/>
          <p:cNvCxnSpPr/>
          <p:nvPr/>
        </p:nvCxnSpPr>
        <p:spPr>
          <a:xfrm>
            <a:off x="3349362" y="2054746"/>
            <a:ext cx="7059272" cy="1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ector recto 178"/>
          <p:cNvCxnSpPr>
            <a:endCxn id="147" idx="0"/>
          </p:cNvCxnSpPr>
          <p:nvPr/>
        </p:nvCxnSpPr>
        <p:spPr>
          <a:xfrm>
            <a:off x="3349362" y="2055933"/>
            <a:ext cx="0" cy="103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cto 179"/>
          <p:cNvCxnSpPr>
            <a:endCxn id="149" idx="0"/>
          </p:cNvCxnSpPr>
          <p:nvPr/>
        </p:nvCxnSpPr>
        <p:spPr>
          <a:xfrm>
            <a:off x="4949468" y="2062459"/>
            <a:ext cx="0" cy="88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ector recto 180"/>
          <p:cNvCxnSpPr>
            <a:endCxn id="151" idx="0"/>
          </p:cNvCxnSpPr>
          <p:nvPr/>
        </p:nvCxnSpPr>
        <p:spPr>
          <a:xfrm>
            <a:off x="6927293" y="2055933"/>
            <a:ext cx="0" cy="101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ector recto 181"/>
          <p:cNvCxnSpPr>
            <a:stCxn id="152" idx="0"/>
          </p:cNvCxnSpPr>
          <p:nvPr/>
        </p:nvCxnSpPr>
        <p:spPr>
          <a:xfrm flipH="1" flipV="1">
            <a:off x="8843224" y="2062459"/>
            <a:ext cx="1" cy="94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ector recto 182"/>
          <p:cNvCxnSpPr/>
          <p:nvPr/>
        </p:nvCxnSpPr>
        <p:spPr>
          <a:xfrm flipH="1">
            <a:off x="5745431" y="1504899"/>
            <a:ext cx="508172" cy="0"/>
          </a:xfrm>
          <a:prstGeom prst="line">
            <a:avLst/>
          </a:prstGeom>
          <a:ln w="6350">
            <a:solidFill>
              <a:schemeClr val="accent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ector recto 183"/>
          <p:cNvCxnSpPr>
            <a:stCxn id="151" idx="1"/>
          </p:cNvCxnSpPr>
          <p:nvPr/>
        </p:nvCxnSpPr>
        <p:spPr>
          <a:xfrm flipH="1" flipV="1">
            <a:off x="5909329" y="2353868"/>
            <a:ext cx="188728" cy="31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ector recto 184"/>
          <p:cNvCxnSpPr/>
          <p:nvPr/>
        </p:nvCxnSpPr>
        <p:spPr>
          <a:xfrm>
            <a:off x="5908018" y="2353868"/>
            <a:ext cx="28124" cy="2370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ector recto 185"/>
          <p:cNvCxnSpPr>
            <a:stCxn id="166" idx="1"/>
          </p:cNvCxnSpPr>
          <p:nvPr/>
        </p:nvCxnSpPr>
        <p:spPr>
          <a:xfrm flipH="1">
            <a:off x="5923690" y="4724864"/>
            <a:ext cx="191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ector recto 186"/>
          <p:cNvCxnSpPr>
            <a:stCxn id="164" idx="1"/>
          </p:cNvCxnSpPr>
          <p:nvPr/>
        </p:nvCxnSpPr>
        <p:spPr>
          <a:xfrm flipH="1">
            <a:off x="5923281" y="3772986"/>
            <a:ext cx="175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ector recto 187"/>
          <p:cNvCxnSpPr>
            <a:stCxn id="162" idx="1"/>
          </p:cNvCxnSpPr>
          <p:nvPr/>
        </p:nvCxnSpPr>
        <p:spPr>
          <a:xfrm flipH="1">
            <a:off x="5912007" y="2825697"/>
            <a:ext cx="1912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ector recto 188"/>
          <p:cNvCxnSpPr>
            <a:stCxn id="165" idx="1"/>
          </p:cNvCxnSpPr>
          <p:nvPr/>
        </p:nvCxnSpPr>
        <p:spPr>
          <a:xfrm flipH="1">
            <a:off x="5923281" y="3294360"/>
            <a:ext cx="1804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recto 189"/>
          <p:cNvCxnSpPr/>
          <p:nvPr/>
        </p:nvCxnSpPr>
        <p:spPr>
          <a:xfrm>
            <a:off x="5749869" y="1782549"/>
            <a:ext cx="32526" cy="4038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ector recto 190"/>
          <p:cNvCxnSpPr/>
          <p:nvPr/>
        </p:nvCxnSpPr>
        <p:spPr>
          <a:xfrm>
            <a:off x="2212726" y="5651166"/>
            <a:ext cx="8301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ector recto 191"/>
          <p:cNvCxnSpPr>
            <a:stCxn id="171" idx="0"/>
          </p:cNvCxnSpPr>
          <p:nvPr/>
        </p:nvCxnSpPr>
        <p:spPr>
          <a:xfrm flipH="1" flipV="1">
            <a:off x="2204509" y="5651166"/>
            <a:ext cx="1643" cy="128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ector recto 192"/>
          <p:cNvCxnSpPr>
            <a:endCxn id="172" idx="0"/>
          </p:cNvCxnSpPr>
          <p:nvPr/>
        </p:nvCxnSpPr>
        <p:spPr>
          <a:xfrm>
            <a:off x="4250579" y="5651166"/>
            <a:ext cx="0" cy="131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ector recto 193"/>
          <p:cNvCxnSpPr>
            <a:endCxn id="174" idx="0"/>
          </p:cNvCxnSpPr>
          <p:nvPr/>
        </p:nvCxnSpPr>
        <p:spPr>
          <a:xfrm>
            <a:off x="8458843" y="5651166"/>
            <a:ext cx="0" cy="128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ector recto 194"/>
          <p:cNvCxnSpPr>
            <a:stCxn id="175" idx="0"/>
          </p:cNvCxnSpPr>
          <p:nvPr/>
        </p:nvCxnSpPr>
        <p:spPr>
          <a:xfrm flipV="1">
            <a:off x="10514578" y="5651166"/>
            <a:ext cx="0" cy="117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recto 195"/>
          <p:cNvCxnSpPr>
            <a:endCxn id="152" idx="1"/>
          </p:cNvCxnSpPr>
          <p:nvPr/>
        </p:nvCxnSpPr>
        <p:spPr>
          <a:xfrm flipV="1">
            <a:off x="7888940" y="2356529"/>
            <a:ext cx="172122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cto 196"/>
          <p:cNvCxnSpPr/>
          <p:nvPr/>
        </p:nvCxnSpPr>
        <p:spPr>
          <a:xfrm>
            <a:off x="7896082" y="2360534"/>
            <a:ext cx="0" cy="2336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cto 197"/>
          <p:cNvCxnSpPr>
            <a:endCxn id="167" idx="1"/>
          </p:cNvCxnSpPr>
          <p:nvPr/>
        </p:nvCxnSpPr>
        <p:spPr>
          <a:xfrm flipV="1">
            <a:off x="7896082" y="2824367"/>
            <a:ext cx="170442" cy="1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ector recto 198"/>
          <p:cNvCxnSpPr>
            <a:endCxn id="168" idx="1"/>
          </p:cNvCxnSpPr>
          <p:nvPr/>
        </p:nvCxnSpPr>
        <p:spPr>
          <a:xfrm>
            <a:off x="7910331" y="3696041"/>
            <a:ext cx="1465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ector recto 199"/>
          <p:cNvCxnSpPr>
            <a:stCxn id="169" idx="1"/>
          </p:cNvCxnSpPr>
          <p:nvPr/>
        </p:nvCxnSpPr>
        <p:spPr>
          <a:xfrm flipH="1">
            <a:off x="7910331" y="4105342"/>
            <a:ext cx="146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cto 200"/>
          <p:cNvCxnSpPr/>
          <p:nvPr/>
        </p:nvCxnSpPr>
        <p:spPr>
          <a:xfrm flipH="1">
            <a:off x="3368557" y="5451930"/>
            <a:ext cx="1712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ector recto 201"/>
          <p:cNvCxnSpPr>
            <a:endCxn id="173" idx="0"/>
          </p:cNvCxnSpPr>
          <p:nvPr/>
        </p:nvCxnSpPr>
        <p:spPr>
          <a:xfrm>
            <a:off x="6394761" y="5651166"/>
            <a:ext cx="1" cy="1285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ector recto 202"/>
          <p:cNvCxnSpPr>
            <a:stCxn id="147" idx="2"/>
          </p:cNvCxnSpPr>
          <p:nvPr/>
        </p:nvCxnSpPr>
        <p:spPr>
          <a:xfrm>
            <a:off x="3349362" y="2559518"/>
            <a:ext cx="19195" cy="29089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203"/>
          <p:cNvCxnSpPr>
            <a:endCxn id="158" idx="1"/>
          </p:cNvCxnSpPr>
          <p:nvPr/>
        </p:nvCxnSpPr>
        <p:spPr>
          <a:xfrm>
            <a:off x="3353885" y="4595967"/>
            <a:ext cx="1808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ector recto 204"/>
          <p:cNvCxnSpPr>
            <a:stCxn id="160" idx="1"/>
          </p:cNvCxnSpPr>
          <p:nvPr/>
        </p:nvCxnSpPr>
        <p:spPr>
          <a:xfrm flipH="1">
            <a:off x="3362540" y="4174833"/>
            <a:ext cx="1799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 flipH="1" flipV="1">
            <a:off x="3374054" y="3848299"/>
            <a:ext cx="17607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ector recto 206"/>
          <p:cNvCxnSpPr/>
          <p:nvPr/>
        </p:nvCxnSpPr>
        <p:spPr>
          <a:xfrm>
            <a:off x="3349362" y="3019268"/>
            <a:ext cx="171964" cy="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CuadroTexto 207"/>
          <p:cNvSpPr txBox="1"/>
          <p:nvPr/>
        </p:nvSpPr>
        <p:spPr>
          <a:xfrm>
            <a:off x="8056879" y="4395912"/>
            <a:ext cx="15520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DE SOPORTE MÉDICO</a:t>
            </a:r>
          </a:p>
        </p:txBody>
      </p:sp>
      <p:sp>
        <p:nvSpPr>
          <p:cNvPr id="209" name="CuadroTexto 208"/>
          <p:cNvSpPr txBox="1"/>
          <p:nvPr/>
        </p:nvSpPr>
        <p:spPr>
          <a:xfrm>
            <a:off x="8212709" y="3099060"/>
            <a:ext cx="140920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VISITADURÍAS ADJUNTAS</a:t>
            </a:r>
          </a:p>
        </p:txBody>
      </p:sp>
      <p:cxnSp>
        <p:nvCxnSpPr>
          <p:cNvPr id="210" name="Conector recto 209"/>
          <p:cNvCxnSpPr>
            <a:stCxn id="209" idx="1"/>
          </p:cNvCxnSpPr>
          <p:nvPr/>
        </p:nvCxnSpPr>
        <p:spPr>
          <a:xfrm flipH="1">
            <a:off x="8111466" y="3299115"/>
            <a:ext cx="101243" cy="2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CuadroTexto 210"/>
          <p:cNvSpPr txBox="1"/>
          <p:nvPr/>
        </p:nvSpPr>
        <p:spPr>
          <a:xfrm>
            <a:off x="9974707" y="2148209"/>
            <a:ext cx="86785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s-ES_tradnl" sz="1000" dirty="0">
                <a:solidFill>
                  <a:prstClr val="black"/>
                </a:solidFill>
              </a:rPr>
              <a:t>PRIMERA VISITADURÍA</a:t>
            </a:r>
          </a:p>
        </p:txBody>
      </p:sp>
      <p:cxnSp>
        <p:nvCxnSpPr>
          <p:cNvPr id="212" name="Conector recto 211"/>
          <p:cNvCxnSpPr>
            <a:stCxn id="211" idx="0"/>
          </p:cNvCxnSpPr>
          <p:nvPr/>
        </p:nvCxnSpPr>
        <p:spPr>
          <a:xfrm flipV="1">
            <a:off x="10408634" y="2054746"/>
            <a:ext cx="0" cy="93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recto 212"/>
          <p:cNvCxnSpPr/>
          <p:nvPr/>
        </p:nvCxnSpPr>
        <p:spPr>
          <a:xfrm flipH="1">
            <a:off x="7891892" y="4697411"/>
            <a:ext cx="1731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CuadroTexto 213"/>
          <p:cNvSpPr txBox="1"/>
          <p:nvPr/>
        </p:nvSpPr>
        <p:spPr>
          <a:xfrm>
            <a:off x="10015176" y="2621975"/>
            <a:ext cx="176343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COORDINACIÓN DE PLANEACIÓN Y SEGUIMIENTO</a:t>
            </a:r>
          </a:p>
        </p:txBody>
      </p:sp>
      <p:cxnSp>
        <p:nvCxnSpPr>
          <p:cNvPr id="215" name="Conector recto 214"/>
          <p:cNvCxnSpPr/>
          <p:nvPr/>
        </p:nvCxnSpPr>
        <p:spPr>
          <a:xfrm>
            <a:off x="9803055" y="2062459"/>
            <a:ext cx="0" cy="1242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ector recto 215"/>
          <p:cNvCxnSpPr/>
          <p:nvPr/>
        </p:nvCxnSpPr>
        <p:spPr>
          <a:xfrm flipH="1" flipV="1">
            <a:off x="8110267" y="3032633"/>
            <a:ext cx="1199" cy="268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ector recto 216"/>
          <p:cNvCxnSpPr>
            <a:endCxn id="155" idx="1"/>
          </p:cNvCxnSpPr>
          <p:nvPr/>
        </p:nvCxnSpPr>
        <p:spPr>
          <a:xfrm>
            <a:off x="3358838" y="3444157"/>
            <a:ext cx="165486" cy="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ector recto 217"/>
          <p:cNvCxnSpPr/>
          <p:nvPr/>
        </p:nvCxnSpPr>
        <p:spPr>
          <a:xfrm flipH="1">
            <a:off x="779553" y="2341956"/>
            <a:ext cx="3270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CuadroTexto 218"/>
          <p:cNvSpPr txBox="1"/>
          <p:nvPr/>
        </p:nvSpPr>
        <p:spPr>
          <a:xfrm>
            <a:off x="965769" y="2950880"/>
            <a:ext cx="2127724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APOYO TÉCNICO Y ADMINISTRATIVO</a:t>
            </a:r>
          </a:p>
        </p:txBody>
      </p:sp>
      <p:sp>
        <p:nvSpPr>
          <p:cNvPr id="220" name="CuadroTexto 219"/>
          <p:cNvSpPr txBox="1"/>
          <p:nvPr/>
        </p:nvSpPr>
        <p:spPr>
          <a:xfrm>
            <a:off x="958542" y="2643142"/>
            <a:ext cx="2127725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TITULARES DE UNIDAD</a:t>
            </a:r>
          </a:p>
        </p:txBody>
      </p:sp>
      <p:cxnSp>
        <p:nvCxnSpPr>
          <p:cNvPr id="221" name="Conector recto 220"/>
          <p:cNvCxnSpPr/>
          <p:nvPr/>
        </p:nvCxnSpPr>
        <p:spPr>
          <a:xfrm>
            <a:off x="784241" y="2341956"/>
            <a:ext cx="0" cy="7320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ector recto 221"/>
          <p:cNvCxnSpPr>
            <a:endCxn id="219" idx="1"/>
          </p:cNvCxnSpPr>
          <p:nvPr/>
        </p:nvCxnSpPr>
        <p:spPr>
          <a:xfrm>
            <a:off x="784241" y="3073991"/>
            <a:ext cx="181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ector recto 222"/>
          <p:cNvCxnSpPr/>
          <p:nvPr/>
        </p:nvCxnSpPr>
        <p:spPr>
          <a:xfrm flipH="1">
            <a:off x="779553" y="2794311"/>
            <a:ext cx="1921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CuadroTexto 223"/>
          <p:cNvSpPr txBox="1"/>
          <p:nvPr/>
        </p:nvSpPr>
        <p:spPr>
          <a:xfrm>
            <a:off x="3534719" y="3728113"/>
            <a:ext cx="2076398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</a:t>
            </a:r>
            <a:r>
              <a:rPr lang="es-MX" sz="1000" dirty="0"/>
              <a:t>DE PSICOLOGÍA</a:t>
            </a:r>
            <a:endParaRPr lang="es-ES_tradnl" sz="1000" dirty="0"/>
          </a:p>
        </p:txBody>
      </p:sp>
      <p:cxnSp>
        <p:nvCxnSpPr>
          <p:cNvPr id="225" name="Conector recto 224"/>
          <p:cNvCxnSpPr/>
          <p:nvPr/>
        </p:nvCxnSpPr>
        <p:spPr>
          <a:xfrm>
            <a:off x="3366530" y="5057047"/>
            <a:ext cx="1733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uadroTexto 225"/>
          <p:cNvSpPr txBox="1"/>
          <p:nvPr/>
        </p:nvSpPr>
        <p:spPr>
          <a:xfrm>
            <a:off x="6103702" y="4044221"/>
            <a:ext cx="1658471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DEPARTAMENTO DE  SEGUIMIENTO ADMVO.</a:t>
            </a:r>
          </a:p>
        </p:txBody>
      </p:sp>
      <p:cxnSp>
        <p:nvCxnSpPr>
          <p:cNvPr id="227" name="Conector recto 226"/>
          <p:cNvCxnSpPr>
            <a:stCxn id="226" idx="1"/>
          </p:cNvCxnSpPr>
          <p:nvPr/>
        </p:nvCxnSpPr>
        <p:spPr>
          <a:xfrm flipH="1">
            <a:off x="5923281" y="4244276"/>
            <a:ext cx="1804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CuadroTexto 227"/>
          <p:cNvSpPr txBox="1"/>
          <p:nvPr/>
        </p:nvSpPr>
        <p:spPr>
          <a:xfrm>
            <a:off x="2491292" y="1373236"/>
            <a:ext cx="2938322" cy="246221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SECRETARÍA PART. Y DE RELACIONES PÚBLICAS</a:t>
            </a:r>
          </a:p>
        </p:txBody>
      </p:sp>
      <p:cxnSp>
        <p:nvCxnSpPr>
          <p:cNvPr id="229" name="Conector recto 228"/>
          <p:cNvCxnSpPr/>
          <p:nvPr/>
        </p:nvCxnSpPr>
        <p:spPr>
          <a:xfrm flipH="1">
            <a:off x="5431767" y="1505208"/>
            <a:ext cx="3396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ector recto 229"/>
          <p:cNvCxnSpPr/>
          <p:nvPr/>
        </p:nvCxnSpPr>
        <p:spPr>
          <a:xfrm flipH="1">
            <a:off x="5744649" y="1834267"/>
            <a:ext cx="5089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uadroTexto 83"/>
          <p:cNvSpPr txBox="1"/>
          <p:nvPr/>
        </p:nvSpPr>
        <p:spPr>
          <a:xfrm>
            <a:off x="9999008" y="3100364"/>
            <a:ext cx="176343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COORDINACIÓN DE FINANZAS Y CONTABILIDAD</a:t>
            </a:r>
          </a:p>
        </p:txBody>
      </p:sp>
      <p:cxnSp>
        <p:nvCxnSpPr>
          <p:cNvPr id="6" name="Conector recto 5"/>
          <p:cNvCxnSpPr>
            <a:endCxn id="84" idx="1"/>
          </p:cNvCxnSpPr>
          <p:nvPr/>
        </p:nvCxnSpPr>
        <p:spPr>
          <a:xfrm>
            <a:off x="9803055" y="3300419"/>
            <a:ext cx="1959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>
            <a:endCxn id="214" idx="1"/>
          </p:cNvCxnSpPr>
          <p:nvPr/>
        </p:nvCxnSpPr>
        <p:spPr>
          <a:xfrm>
            <a:off x="9810533" y="2822030"/>
            <a:ext cx="2046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CuadroTexto 92"/>
          <p:cNvSpPr txBox="1"/>
          <p:nvPr/>
        </p:nvSpPr>
        <p:spPr>
          <a:xfrm>
            <a:off x="1244698" y="6154462"/>
            <a:ext cx="1922908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COORDINACIÓN DE VISITADURIAS</a:t>
            </a:r>
          </a:p>
        </p:txBody>
      </p:sp>
      <p:sp>
        <p:nvSpPr>
          <p:cNvPr id="106" name="CuadroTexto 105"/>
          <p:cNvSpPr txBox="1"/>
          <p:nvPr/>
        </p:nvSpPr>
        <p:spPr>
          <a:xfrm>
            <a:off x="2489618" y="1698286"/>
            <a:ext cx="2938322" cy="246221"/>
          </a:xfrm>
          <a:prstGeom prst="rect">
            <a:avLst/>
          </a:prstGeom>
          <a:noFill/>
          <a:ln>
            <a:solidFill>
              <a:schemeClr val="accent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000" dirty="0"/>
              <a:t>UNIDAD ADSCRITA A RELACIONES PÚBLICAS</a:t>
            </a:r>
          </a:p>
        </p:txBody>
      </p:sp>
      <p:cxnSp>
        <p:nvCxnSpPr>
          <p:cNvPr id="25" name="Conector recto 24"/>
          <p:cNvCxnSpPr>
            <a:stCxn id="228" idx="2"/>
            <a:endCxn id="106" idx="0"/>
          </p:cNvCxnSpPr>
          <p:nvPr/>
        </p:nvCxnSpPr>
        <p:spPr>
          <a:xfrm flipH="1">
            <a:off x="3958779" y="1619457"/>
            <a:ext cx="1674" cy="78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904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6734</TotalTime>
  <Words>182</Words>
  <Application>Microsoft Office PowerPoint</Application>
  <PresentationFormat>Panorámica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Bangla Sangam MN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Nestor Cadena</dc:creator>
  <cp:lastModifiedBy>CEDH</cp:lastModifiedBy>
  <cp:revision>384</cp:revision>
  <cp:lastPrinted>2024-07-11T14:21:13Z</cp:lastPrinted>
  <dcterms:created xsi:type="dcterms:W3CDTF">2019-09-09T16:01:00Z</dcterms:created>
  <dcterms:modified xsi:type="dcterms:W3CDTF">2024-07-12T15:30:45Z</dcterms:modified>
</cp:coreProperties>
</file>